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2" r:id="rId2"/>
  </p:sldMasterIdLst>
  <p:notesMasterIdLst>
    <p:notesMasterId r:id="rId25"/>
  </p:notesMasterIdLst>
  <p:sldIdLst>
    <p:sldId id="259" r:id="rId3"/>
    <p:sldId id="260" r:id="rId4"/>
    <p:sldId id="265" r:id="rId5"/>
    <p:sldId id="266" r:id="rId6"/>
    <p:sldId id="267" r:id="rId7"/>
    <p:sldId id="27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4" r:id="rId24"/>
  </p:sldIdLst>
  <p:sldSz cx="9144000" cy="5143500" type="screen16x9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5AC6E"/>
    <a:srgbClr val="94AC3B"/>
    <a:srgbClr val="443425"/>
    <a:srgbClr val="8ABFE3"/>
    <a:srgbClr val="D8D8D8"/>
    <a:srgbClr val="58585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02" autoAdjust="0"/>
    <p:restoredTop sz="94660"/>
  </p:normalViewPr>
  <p:slideViewPr>
    <p:cSldViewPr>
      <p:cViewPr>
        <p:scale>
          <a:sx n="100" d="100"/>
          <a:sy n="100" d="100"/>
        </p:scale>
        <p:origin x="-2160" y="-8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010B7-F768-483A-8963-26FC25E7CBEC}" type="datetimeFigureOut">
              <a:rPr lang="pl-PL" smtClean="0"/>
              <a:pPr/>
              <a:t>2019-11-13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44BC3-1525-4D5B-924C-374E34B0A37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2253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Średnia liczba powrotów do natury w latach 2016-2018 to 54%: 15/25, </a:t>
            </a:r>
            <a:r>
              <a:rPr lang="pl-PL" dirty="0" err="1" smtClean="0"/>
              <a:t>25</a:t>
            </a:r>
            <a:r>
              <a:rPr lang="pl-PL" dirty="0" smtClean="0"/>
              <a:t>/38, 15/39 (60, 66, 38%)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1.09</a:t>
            </a:r>
            <a:r>
              <a:rPr lang="pl-PL" baseline="0" dirty="0" smtClean="0"/>
              <a:t> Adam widział go w grupie z 7 innymi bocianami, młodymi i dorosłymi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4BC3-1525-4D5B-924C-374E34B0A372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owital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599163" y="229766"/>
            <a:ext cx="222170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3642" y="213581"/>
            <a:ext cx="2135178" cy="6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168" y="5020022"/>
            <a:ext cx="3060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Rectangle 8"/>
          <p:cNvSpPr/>
          <p:nvPr userDrawn="1"/>
        </p:nvSpPr>
        <p:spPr>
          <a:xfrm>
            <a:off x="6105432" y="5020038"/>
            <a:ext cx="3045600" cy="144000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9"/>
          <p:cNvSpPr/>
          <p:nvPr userDrawn="1"/>
        </p:nvSpPr>
        <p:spPr>
          <a:xfrm>
            <a:off x="3059832" y="5020038"/>
            <a:ext cx="3045600" cy="144000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87772"/>
            <a:ext cx="9144000" cy="4032250"/>
          </a:xfrm>
        </p:spPr>
        <p:txBody>
          <a:bodyPr/>
          <a:lstStyle>
            <a:lvl1pPr>
              <a:buClr>
                <a:srgbClr val="94AC3B"/>
              </a:buClr>
              <a:defRPr/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7506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5460" y="4736253"/>
            <a:ext cx="1006105" cy="3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5028" y="4731990"/>
            <a:ext cx="104962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fld id="{2BBF4EC4-3657-487F-8438-05F2DEB25BF1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607428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ja">
    <p:bg>
      <p:bgPr>
        <a:solidFill>
          <a:srgbClr val="94AC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824" y="4739466"/>
            <a:ext cx="1017376" cy="3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7710" y="4731990"/>
            <a:ext cx="1044259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1923678"/>
            <a:ext cx="7772400" cy="1102519"/>
          </a:xfrm>
        </p:spPr>
        <p:txBody>
          <a:bodyPr>
            <a:noAutofit/>
          </a:bodyPr>
          <a:lstStyle>
            <a:lvl1pPr algn="l"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E340FC27-C855-452C-A0BE-A201BEF6E25C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77028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599163" y="229766"/>
            <a:ext cx="222170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3642" y="213581"/>
            <a:ext cx="2135178" cy="6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168" y="5020022"/>
            <a:ext cx="3060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Rectangle 8"/>
          <p:cNvSpPr/>
          <p:nvPr userDrawn="1"/>
        </p:nvSpPr>
        <p:spPr>
          <a:xfrm>
            <a:off x="6105432" y="5020038"/>
            <a:ext cx="3045600" cy="144000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9"/>
          <p:cNvSpPr/>
          <p:nvPr userDrawn="1"/>
        </p:nvSpPr>
        <p:spPr>
          <a:xfrm>
            <a:off x="3059832" y="5020038"/>
            <a:ext cx="3045600" cy="144000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87772"/>
            <a:ext cx="9144000" cy="4032250"/>
          </a:xfrm>
        </p:spPr>
        <p:txBody>
          <a:bodyPr/>
          <a:lstStyle>
            <a:lvl1pPr>
              <a:buClr>
                <a:srgbClr val="94AC3B"/>
              </a:buClr>
              <a:defRPr/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506588"/>
            <a:ext cx="8229600" cy="857250"/>
          </a:xfrm>
        </p:spPr>
        <p:txBody>
          <a:bodyPr>
            <a:noAutofit/>
          </a:bodyPr>
          <a:lstStyle>
            <a:lvl1pPr algn="ctr">
              <a:defRPr sz="48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03465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owital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0538"/>
            <a:ext cx="9151032" cy="108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599163" y="229766"/>
            <a:ext cx="222170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3642" y="213581"/>
            <a:ext cx="2135178" cy="6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168" y="5020022"/>
            <a:ext cx="3060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Rectangle 8"/>
          <p:cNvSpPr/>
          <p:nvPr userDrawn="1"/>
        </p:nvSpPr>
        <p:spPr>
          <a:xfrm>
            <a:off x="6105432" y="5020038"/>
            <a:ext cx="3045600" cy="144000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9"/>
          <p:cNvSpPr/>
          <p:nvPr userDrawn="1"/>
        </p:nvSpPr>
        <p:spPr>
          <a:xfrm>
            <a:off x="3059832" y="5020038"/>
            <a:ext cx="3045600" cy="144000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87772"/>
            <a:ext cx="9144000" cy="4032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7845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20538"/>
            <a:ext cx="9151032" cy="108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3059832" y="5020038"/>
            <a:ext cx="3045600" cy="144000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11710"/>
            <a:ext cx="7772400" cy="1102519"/>
          </a:xfrm>
        </p:spPr>
        <p:txBody>
          <a:bodyPr>
            <a:noAutofit/>
          </a:bodyPr>
          <a:lstStyle>
            <a:lvl1pPr>
              <a:defRPr sz="72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8" y="5020022"/>
            <a:ext cx="3060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9"/>
          <p:cNvSpPr/>
          <p:nvPr userDrawn="1"/>
        </p:nvSpPr>
        <p:spPr>
          <a:xfrm>
            <a:off x="6105432" y="5020038"/>
            <a:ext cx="3045600" cy="144000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599163" y="229766"/>
            <a:ext cx="222170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3642" y="213581"/>
            <a:ext cx="2135178" cy="6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6228184" y="4443958"/>
            <a:ext cx="2663952" cy="432048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fld id="{B2867C5D-344F-4416-A7C2-66E50FD0B995}" type="datetime1">
              <a:rPr lang="pl-PL" smtClean="0"/>
              <a:pPr/>
              <a:t>2019-11-13</a:t>
            </a:fld>
            <a:endParaRPr lang="pl-PL" dirty="0"/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251520" y="4443958"/>
            <a:ext cx="2664000" cy="432000"/>
          </a:xfr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Clr>
                <a:schemeClr val="bg1"/>
              </a:buClr>
              <a:buFont typeface="Wingdings" panose="05000000000000000000" pitchFamily="2" charset="2"/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Clr>
                <a:schemeClr val="bg1"/>
              </a:buClr>
              <a:buFont typeface="Wingdings" panose="05000000000000000000" pitchFamily="2" charset="2"/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Clr>
                <a:schemeClr val="bg1"/>
              </a:buClr>
              <a:buFont typeface="Wingdings" panose="05000000000000000000" pitchFamily="2" charset="2"/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Clr>
                <a:schemeClr val="bg1"/>
              </a:buClr>
              <a:buFont typeface="Wingdings" panose="05000000000000000000" pitchFamily="2" charset="2"/>
              <a:buNone/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7882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D8D8D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8D8D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884810"/>
          </a:xfrm>
        </p:spPr>
        <p:txBody>
          <a:bodyPr/>
          <a:lstStyle>
            <a:lvl1pPr marL="342900" indent="-342900">
              <a:buClr>
                <a:srgbClr val="94AC3B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</a:defRPr>
            </a:lvl1pPr>
            <a:lvl2pPr marL="742950" indent="-285750">
              <a:buClr>
                <a:srgbClr val="94AC3B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1430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800">
                <a:solidFill>
                  <a:srgbClr val="FFFFFF"/>
                </a:solidFill>
              </a:defRPr>
            </a:lvl3pPr>
            <a:lvl4pPr marL="16002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</a:defRPr>
            </a:lvl4pPr>
            <a:lvl5pPr marL="20574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D8D8D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884810"/>
          </a:xfrm>
        </p:spPr>
        <p:txBody>
          <a:bodyPr/>
          <a:lstStyle>
            <a:lvl1pPr marL="342900" indent="-342900">
              <a:buClr>
                <a:srgbClr val="94AC3B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</a:defRPr>
            </a:lvl1pPr>
            <a:lvl2pPr marL="742950" indent="-285750">
              <a:buClr>
                <a:srgbClr val="94AC3B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1430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800">
                <a:solidFill>
                  <a:srgbClr val="FFFFFF"/>
                </a:solidFill>
              </a:defRPr>
            </a:lvl3pPr>
            <a:lvl4pPr marL="16002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</a:defRPr>
            </a:lvl4pPr>
            <a:lvl5pPr marL="20574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824" y="4739466"/>
            <a:ext cx="1017376" cy="3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7710" y="4731990"/>
            <a:ext cx="1044259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CEE615F5-D84A-407B-BE26-E1C43F76A9DE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7509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 z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D8D8D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0152" y="1347614"/>
            <a:ext cx="2746649" cy="2880320"/>
          </a:xfrm>
        </p:spPr>
        <p:txBody>
          <a:bodyPr/>
          <a:lstStyle>
            <a:lvl1pPr marL="342900" indent="-342900">
              <a:buClr>
                <a:srgbClr val="94AC3B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</a:defRPr>
            </a:lvl1pPr>
            <a:lvl2pPr marL="742950" indent="-285750">
              <a:buClr>
                <a:srgbClr val="94AC3B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1430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800">
                <a:solidFill>
                  <a:srgbClr val="FFFFFF"/>
                </a:solidFill>
              </a:defRPr>
            </a:lvl3pPr>
            <a:lvl4pPr marL="16002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</a:defRPr>
            </a:lvl4pPr>
            <a:lvl5pPr marL="20574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8313" y="1347788"/>
            <a:ext cx="5327650" cy="2879725"/>
          </a:xfrm>
        </p:spPr>
        <p:txBody>
          <a:bodyPr/>
          <a:lstStyle>
            <a:lvl1pPr>
              <a:buClr>
                <a:srgbClr val="94AC3B"/>
              </a:buCl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824" y="4739466"/>
            <a:ext cx="1017376" cy="3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7710" y="4731990"/>
            <a:ext cx="1044259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FCE8FC84-BA02-42B3-B68E-FD2BA49BACF0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88328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D8D8D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544" y="1347614"/>
            <a:ext cx="8219257" cy="2880320"/>
          </a:xfrm>
        </p:spPr>
        <p:txBody>
          <a:bodyPr/>
          <a:lstStyle>
            <a:lvl1pPr marL="342900" indent="-342900">
              <a:buClr>
                <a:srgbClr val="94AC3B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</a:defRPr>
            </a:lvl1pPr>
            <a:lvl2pPr marL="742950" indent="-285750">
              <a:buClr>
                <a:srgbClr val="94AC3B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</a:defRPr>
            </a:lvl2pPr>
            <a:lvl3pPr marL="11430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800">
                <a:solidFill>
                  <a:srgbClr val="FFFFFF"/>
                </a:solidFill>
              </a:defRPr>
            </a:lvl3pPr>
            <a:lvl4pPr marL="16002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</a:defRPr>
            </a:lvl4pPr>
            <a:lvl5pPr marL="20574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824" y="4739466"/>
            <a:ext cx="1017376" cy="3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7710" y="4731990"/>
            <a:ext cx="1044259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0FCAAA33-AB58-4B5F-891F-65F12616D2C0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20835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e zdjęci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D8D8D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8313" y="1347788"/>
            <a:ext cx="5327650" cy="28797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940425" y="1347788"/>
            <a:ext cx="2743200" cy="28797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824" y="4739466"/>
            <a:ext cx="1017376" cy="3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7710" y="4731990"/>
            <a:ext cx="1044259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E46FA80E-FF97-45C4-8599-0F8D2E7AEE3B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19519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D8D8D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468313" y="1347614"/>
            <a:ext cx="8215312" cy="28797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824" y="4739466"/>
            <a:ext cx="1017376" cy="3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7710" y="4731990"/>
            <a:ext cx="1044259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F3CA81EA-858B-4F78-B8DA-D1F3CA97FF8B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41799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20538"/>
            <a:ext cx="9151032" cy="108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3059832" y="5020038"/>
            <a:ext cx="3045600" cy="144000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11710"/>
            <a:ext cx="7772400" cy="1102519"/>
          </a:xfrm>
        </p:spPr>
        <p:txBody>
          <a:bodyPr>
            <a:noAutofit/>
          </a:bodyPr>
          <a:lstStyle>
            <a:lvl1pPr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8184" y="4443958"/>
            <a:ext cx="2663952" cy="432048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fld id="{5058BF68-1622-475A-9DF0-934705B07B71}" type="datetime1">
              <a:rPr lang="pl-PL" smtClean="0"/>
              <a:pPr/>
              <a:t>2019-11-13</a:t>
            </a:fld>
            <a:endParaRPr lang="pl-PL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8" y="5020022"/>
            <a:ext cx="3060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9"/>
          <p:cNvSpPr/>
          <p:nvPr userDrawn="1"/>
        </p:nvSpPr>
        <p:spPr>
          <a:xfrm>
            <a:off x="6105432" y="5020038"/>
            <a:ext cx="3045600" cy="144000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599163" y="229766"/>
            <a:ext cx="222170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3642" y="213581"/>
            <a:ext cx="2135178" cy="6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5"/>
          <p:cNvSpPr>
            <a:spLocks noGrp="1"/>
          </p:cNvSpPr>
          <p:nvPr>
            <p:ph sz="quarter" idx="4"/>
          </p:nvPr>
        </p:nvSpPr>
        <p:spPr>
          <a:xfrm>
            <a:off x="251520" y="4443958"/>
            <a:ext cx="2664000" cy="432000"/>
          </a:xfrm>
        </p:spPr>
        <p:txBody>
          <a:bodyPr/>
          <a:lstStyle>
            <a:lvl1pPr marL="0" indent="0">
              <a:buClr>
                <a:schemeClr val="bg1"/>
              </a:buClr>
              <a:buFont typeface="Wingdings" panose="05000000000000000000" pitchFamily="2" charset="2"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Clr>
                <a:schemeClr val="bg1"/>
              </a:buClr>
              <a:buFont typeface="Wingdings" panose="05000000000000000000" pitchFamily="2" charset="2"/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Clr>
                <a:schemeClr val="bg1"/>
              </a:buClr>
              <a:buFont typeface="Wingdings" panose="05000000000000000000" pitchFamily="2" charset="2"/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Clr>
                <a:schemeClr val="bg1"/>
              </a:buClr>
              <a:buFont typeface="Wingdings" panose="05000000000000000000" pitchFamily="2" charset="2"/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Clr>
                <a:schemeClr val="bg1"/>
              </a:buClr>
              <a:buFont typeface="Wingdings" panose="05000000000000000000" pitchFamily="2" charset="2"/>
              <a:buNone/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1208728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D8D8D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643438" y="1203325"/>
            <a:ext cx="4032250" cy="32400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467544" y="1203870"/>
            <a:ext cx="4032250" cy="32400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824" y="4739466"/>
            <a:ext cx="1017376" cy="3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7710" y="4731990"/>
            <a:ext cx="1044259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267C7E3-D4E2-4410-80E6-95BF8EB643DA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58994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D8D8D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4"/>
          </p:nvPr>
        </p:nvSpPr>
        <p:spPr>
          <a:xfrm>
            <a:off x="468313" y="1347192"/>
            <a:ext cx="8215312" cy="2952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824" y="4739466"/>
            <a:ext cx="1017376" cy="3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7710" y="4731990"/>
            <a:ext cx="1044259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7134BEAD-6F66-4AB6-A8E2-59B32E618172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658336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824" y="4739466"/>
            <a:ext cx="1017376" cy="3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7710" y="4731990"/>
            <a:ext cx="1044259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3543473D-0D29-4C42-BCEE-EDBEA8583C02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280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ja">
    <p:bg>
      <p:bgPr>
        <a:solidFill>
          <a:srgbClr val="94AC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824" y="4739466"/>
            <a:ext cx="1017376" cy="3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7710" y="4731990"/>
            <a:ext cx="1044259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1923678"/>
            <a:ext cx="7772400" cy="1102519"/>
          </a:xfrm>
        </p:spPr>
        <p:txBody>
          <a:bodyPr>
            <a:noAutofit/>
          </a:bodyPr>
          <a:lstStyle>
            <a:lvl1pPr algn="l"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085AC485-2EE9-413F-A266-0E2BF9CFE8BF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41993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ńcze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599163" y="229766"/>
            <a:ext cx="222170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3642" y="213581"/>
            <a:ext cx="2135178" cy="6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168" y="5020022"/>
            <a:ext cx="3060000" cy="144000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Rectangle 8"/>
          <p:cNvSpPr/>
          <p:nvPr userDrawn="1"/>
        </p:nvSpPr>
        <p:spPr>
          <a:xfrm>
            <a:off x="6105432" y="5020038"/>
            <a:ext cx="3045600" cy="144000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9"/>
          <p:cNvSpPr/>
          <p:nvPr userDrawn="1"/>
        </p:nvSpPr>
        <p:spPr>
          <a:xfrm>
            <a:off x="3059832" y="5020038"/>
            <a:ext cx="3045600" cy="144000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987772"/>
            <a:ext cx="9144000" cy="40322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506588"/>
            <a:ext cx="8229600" cy="857250"/>
          </a:xfrm>
        </p:spPr>
        <p:txBody>
          <a:bodyPr>
            <a:noAutofit/>
          </a:bodyPr>
          <a:lstStyle>
            <a:lvl1pPr algn="ctr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96343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 b="1">
                <a:solidFill>
                  <a:srgbClr val="585858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858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884810"/>
          </a:xfrm>
        </p:spPr>
        <p:txBody>
          <a:bodyPr/>
          <a:lstStyle>
            <a:lvl1pPr marL="342900" indent="-342900">
              <a:buClr>
                <a:srgbClr val="94AC3B"/>
              </a:buClr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10000"/>
                  </a:schemeClr>
                </a:solidFill>
              </a:defRPr>
            </a:lvl1pPr>
            <a:lvl2pPr marL="742950" indent="-285750">
              <a:buClr>
                <a:srgbClr val="94AC3B"/>
              </a:buClr>
              <a:buFont typeface="Wingdings" panose="05000000000000000000" pitchFamily="2" charset="2"/>
              <a:buChar char="§"/>
              <a:defRPr sz="2000">
                <a:solidFill>
                  <a:schemeClr val="bg1">
                    <a:lumMod val="10000"/>
                  </a:schemeClr>
                </a:solidFill>
              </a:defRPr>
            </a:lvl2pPr>
            <a:lvl3pPr marL="11430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800">
                <a:solidFill>
                  <a:schemeClr val="bg1">
                    <a:lumMod val="10000"/>
                  </a:schemeClr>
                </a:solidFill>
              </a:defRPr>
            </a:lvl3pPr>
            <a:lvl4pPr marL="16002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10000"/>
                  </a:schemeClr>
                </a:solidFill>
              </a:defRPr>
            </a:lvl4pPr>
            <a:lvl5pPr marL="20574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8585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884810"/>
          </a:xfrm>
        </p:spPr>
        <p:txBody>
          <a:bodyPr/>
          <a:lstStyle>
            <a:lvl1pPr marL="342900" indent="-342900">
              <a:buClr>
                <a:srgbClr val="94AC3B"/>
              </a:buClr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10000"/>
                  </a:schemeClr>
                </a:solidFill>
              </a:defRPr>
            </a:lvl1pPr>
            <a:lvl2pPr marL="742950" indent="-285750">
              <a:buClr>
                <a:srgbClr val="94AC3B"/>
              </a:buClr>
              <a:buFont typeface="Wingdings" panose="05000000000000000000" pitchFamily="2" charset="2"/>
              <a:buChar char="§"/>
              <a:defRPr sz="2000">
                <a:solidFill>
                  <a:schemeClr val="bg1">
                    <a:lumMod val="10000"/>
                  </a:schemeClr>
                </a:solidFill>
              </a:defRPr>
            </a:lvl2pPr>
            <a:lvl3pPr marL="11430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800">
                <a:solidFill>
                  <a:schemeClr val="bg1">
                    <a:lumMod val="10000"/>
                  </a:schemeClr>
                </a:solidFill>
              </a:defRPr>
            </a:lvl3pPr>
            <a:lvl4pPr marL="16002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10000"/>
                  </a:schemeClr>
                </a:solidFill>
              </a:defRPr>
            </a:lvl4pPr>
            <a:lvl5pPr marL="20574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5460" y="4736253"/>
            <a:ext cx="1006105" cy="3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5028" y="4731990"/>
            <a:ext cx="104962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fld id="{6318AE2C-05E3-48D0-971F-4E6892A41989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3314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 z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 b="1">
                <a:solidFill>
                  <a:srgbClr val="585858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0152" y="1347614"/>
            <a:ext cx="2746649" cy="2880320"/>
          </a:xfrm>
        </p:spPr>
        <p:txBody>
          <a:bodyPr/>
          <a:lstStyle>
            <a:lvl1pPr marL="342900" indent="-342900">
              <a:buClr>
                <a:srgbClr val="94AC3B"/>
              </a:buClr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10000"/>
                  </a:schemeClr>
                </a:solidFill>
              </a:defRPr>
            </a:lvl1pPr>
            <a:lvl2pPr marL="742950" indent="-285750">
              <a:buClr>
                <a:srgbClr val="94AC3B"/>
              </a:buClr>
              <a:buFont typeface="Wingdings" panose="05000000000000000000" pitchFamily="2" charset="2"/>
              <a:buChar char="§"/>
              <a:defRPr sz="2000">
                <a:solidFill>
                  <a:schemeClr val="bg1">
                    <a:lumMod val="10000"/>
                  </a:schemeClr>
                </a:solidFill>
              </a:defRPr>
            </a:lvl2pPr>
            <a:lvl3pPr marL="11430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800">
                <a:solidFill>
                  <a:schemeClr val="bg1">
                    <a:lumMod val="10000"/>
                  </a:schemeClr>
                </a:solidFill>
              </a:defRPr>
            </a:lvl3pPr>
            <a:lvl4pPr marL="16002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10000"/>
                  </a:schemeClr>
                </a:solidFill>
              </a:defRPr>
            </a:lvl4pPr>
            <a:lvl5pPr marL="20574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5460" y="4736253"/>
            <a:ext cx="1006105" cy="3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5028" y="4731990"/>
            <a:ext cx="104962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8313" y="1347788"/>
            <a:ext cx="5327650" cy="2879725"/>
          </a:xfrm>
        </p:spPr>
        <p:txBody>
          <a:bodyPr/>
          <a:lstStyle>
            <a:lvl1pPr>
              <a:buClr>
                <a:srgbClr val="94AC3B"/>
              </a:buClr>
              <a:defRPr/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fld id="{3C30A96F-40A9-4811-8FF9-4B9D96F71BB5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70223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585858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544" y="1347614"/>
            <a:ext cx="8219257" cy="2880320"/>
          </a:xfrm>
        </p:spPr>
        <p:txBody>
          <a:bodyPr/>
          <a:lstStyle>
            <a:lvl1pPr marL="342900" indent="-342900">
              <a:buClr>
                <a:srgbClr val="94AC3B"/>
              </a:buClr>
              <a:buFont typeface="Wingdings" panose="05000000000000000000" pitchFamily="2" charset="2"/>
              <a:buChar char="§"/>
              <a:defRPr sz="2400">
                <a:solidFill>
                  <a:schemeClr val="bg1">
                    <a:lumMod val="10000"/>
                  </a:schemeClr>
                </a:solidFill>
              </a:defRPr>
            </a:lvl1pPr>
            <a:lvl2pPr marL="742950" indent="-285750">
              <a:buClr>
                <a:srgbClr val="94AC3B"/>
              </a:buClr>
              <a:buFont typeface="Wingdings" panose="05000000000000000000" pitchFamily="2" charset="2"/>
              <a:buChar char="§"/>
              <a:defRPr sz="2000">
                <a:solidFill>
                  <a:schemeClr val="bg1">
                    <a:lumMod val="10000"/>
                  </a:schemeClr>
                </a:solidFill>
              </a:defRPr>
            </a:lvl2pPr>
            <a:lvl3pPr marL="11430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800">
                <a:solidFill>
                  <a:schemeClr val="bg1">
                    <a:lumMod val="10000"/>
                  </a:schemeClr>
                </a:solidFill>
              </a:defRPr>
            </a:lvl3pPr>
            <a:lvl4pPr marL="16002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10000"/>
                  </a:schemeClr>
                </a:solidFill>
              </a:defRPr>
            </a:lvl4pPr>
            <a:lvl5pPr marL="2057400" indent="-228600">
              <a:buClr>
                <a:srgbClr val="94AC3B"/>
              </a:buClr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5460" y="4736253"/>
            <a:ext cx="1006105" cy="3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5028" y="4731990"/>
            <a:ext cx="104962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fld id="{FD0147BE-089F-4F8E-BF3D-D9B07167B73D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7520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e zdjęci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585858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5460" y="4736253"/>
            <a:ext cx="1006105" cy="3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5028" y="4731990"/>
            <a:ext cx="104962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68313" y="1347788"/>
            <a:ext cx="5327650" cy="2879725"/>
          </a:xfrm>
        </p:spPr>
        <p:txBody>
          <a:bodyPr/>
          <a:lstStyle>
            <a:lvl1pPr>
              <a:buClr>
                <a:srgbClr val="94AC3B"/>
              </a:buClr>
              <a:defRPr/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940425" y="1347788"/>
            <a:ext cx="2743200" cy="2879725"/>
          </a:xfrm>
        </p:spPr>
        <p:txBody>
          <a:bodyPr/>
          <a:lstStyle>
            <a:lvl1pPr>
              <a:buClr>
                <a:srgbClr val="94AC3B"/>
              </a:buClr>
              <a:defRPr/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fld id="{C48AE7DA-F4EA-4D32-8D14-4BC81F125196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4618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585858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5460" y="4736253"/>
            <a:ext cx="1006105" cy="3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5028" y="4731990"/>
            <a:ext cx="104962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468313" y="1347614"/>
            <a:ext cx="8215312" cy="2879725"/>
          </a:xfrm>
        </p:spPr>
        <p:txBody>
          <a:bodyPr/>
          <a:lstStyle>
            <a:lvl1pPr>
              <a:buClr>
                <a:srgbClr val="94AC3B"/>
              </a:buClr>
              <a:defRPr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pl-PL" smtClean="0"/>
              <a:t>Kliknij ikonę, aby dodać tabelę</a:t>
            </a:r>
            <a:endParaRPr lang="pl-PL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fld id="{D4BCBAA3-9320-43EA-BB82-038AB04F89B1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5618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585858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5460" y="4736253"/>
            <a:ext cx="1006105" cy="3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5028" y="4731990"/>
            <a:ext cx="104962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4643438" y="1203325"/>
            <a:ext cx="4032250" cy="3240088"/>
          </a:xfrm>
        </p:spPr>
        <p:txBody>
          <a:bodyPr/>
          <a:lstStyle>
            <a:lvl1pPr>
              <a:buClr>
                <a:srgbClr val="94AC3B"/>
              </a:buClr>
              <a:defRPr/>
            </a:lvl1pPr>
          </a:lstStyle>
          <a:p>
            <a:r>
              <a:rPr lang="pl-PL" smtClean="0"/>
              <a:t>Kliknij ikonę, aby dodać wykres</a:t>
            </a:r>
            <a:endParaRPr lang="pl-PL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467544" y="1203870"/>
            <a:ext cx="4032250" cy="3240088"/>
          </a:xfrm>
        </p:spPr>
        <p:txBody>
          <a:bodyPr/>
          <a:lstStyle>
            <a:lvl1pPr>
              <a:buClr>
                <a:srgbClr val="94AC3B"/>
              </a:buClr>
              <a:defRPr/>
            </a:lvl1pPr>
          </a:lstStyle>
          <a:p>
            <a:r>
              <a:rPr lang="pl-PL" smtClean="0"/>
              <a:t>Kliknij ikonę, aby dodać wykres</a:t>
            </a:r>
            <a:endParaRPr lang="pl-PL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fld id="{14B0F825-CF4E-4750-BA64-386059547742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9063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800">
                <a:solidFill>
                  <a:srgbClr val="585858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4008" y="4746178"/>
            <a:ext cx="1296144" cy="27384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rPr lang="pl-PL" smtClean="0"/>
              <a:t>Numer slajdu </a:t>
            </a:r>
            <a:fld id="{A5F90291-AC82-43AA-B996-CED14EE5BD1E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67544" y="4551970"/>
            <a:ext cx="2743200" cy="108012"/>
          </a:xfrm>
          <a:prstGeom prst="rect">
            <a:avLst/>
          </a:prstGeom>
          <a:solidFill>
            <a:srgbClr val="94A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"/>
          <p:cNvSpPr/>
          <p:nvPr userDrawn="1"/>
        </p:nvSpPr>
        <p:spPr>
          <a:xfrm>
            <a:off x="5940152" y="4551970"/>
            <a:ext cx="2743200" cy="108012"/>
          </a:xfrm>
          <a:prstGeom prst="rect">
            <a:avLst/>
          </a:prstGeom>
          <a:solidFill>
            <a:srgbClr val="F5A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11"/>
          <p:cNvSpPr/>
          <p:nvPr userDrawn="1"/>
        </p:nvSpPr>
        <p:spPr>
          <a:xfrm>
            <a:off x="3203848" y="4551970"/>
            <a:ext cx="2743200" cy="108012"/>
          </a:xfrm>
          <a:prstGeom prst="rect">
            <a:avLst/>
          </a:prstGeom>
          <a:solidFill>
            <a:srgbClr val="443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5460" y="4736253"/>
            <a:ext cx="1006105" cy="3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95028" y="4731990"/>
            <a:ext cx="1049625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dia Placeholder 4"/>
          <p:cNvSpPr>
            <a:spLocks noGrp="1"/>
          </p:cNvSpPr>
          <p:nvPr>
            <p:ph type="media" sz="quarter" idx="14"/>
          </p:nvPr>
        </p:nvSpPr>
        <p:spPr>
          <a:xfrm>
            <a:off x="468313" y="1347192"/>
            <a:ext cx="8215312" cy="2952750"/>
          </a:xfrm>
        </p:spPr>
        <p:txBody>
          <a:bodyPr/>
          <a:lstStyle>
            <a:lvl1pPr>
              <a:buClr>
                <a:srgbClr val="94AC3B"/>
              </a:buClr>
              <a:defRPr/>
            </a:lvl1pPr>
          </a:lstStyle>
          <a:p>
            <a:r>
              <a:rPr lang="pl-PL" smtClean="0"/>
              <a:t>Kliknij ikonę, aby dodać multimedia</a:t>
            </a:r>
            <a:endParaRPr lang="pl-PL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275856" y="4746422"/>
            <a:ext cx="1299600" cy="273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fld id="{5E067F0A-C652-4BFC-B8E5-BB16C7E5D48E}" type="datetime1">
              <a:rPr lang="pl-PL" smtClean="0"/>
              <a:pPr/>
              <a:t>2019-11-13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96214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96858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5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4AC3B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94AC3B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4AC3B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94AC3B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94AC3B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434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932499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4AC3B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94AC3B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4AC3B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94AC3B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94AC3B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 descr="C_000375_JK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16137" b="16137"/>
          <a:stretch>
            <a:fillRect/>
          </a:stretch>
        </p:blipFill>
        <p:spPr/>
      </p:pic>
      <p:sp>
        <p:nvSpPr>
          <p:cNvPr id="5" name="pole tekstowe 4"/>
          <p:cNvSpPr txBox="1"/>
          <p:nvPr/>
        </p:nvSpPr>
        <p:spPr>
          <a:xfrm>
            <a:off x="323528" y="3795886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FFFFFF"/>
                </a:solidFill>
              </a:rPr>
              <a:t>Monitoring rehabilitowanych bocianów białych w Biebrzańskim Parku Narodowym</a:t>
            </a:r>
            <a:endParaRPr lang="pl-PL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 tytuł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87574"/>
            <a:ext cx="5112568" cy="396157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868144" y="2427734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22.09-22.10 przerwa w migracji w Turcji na wysypisku śmieci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 tytuł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344" y="555526"/>
            <a:ext cx="9152344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 tytuł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520" y="555526"/>
            <a:ext cx="926713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 tytuł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03598"/>
            <a:ext cx="5889764" cy="36004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868144" y="1491630"/>
            <a:ext cx="3168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22.10 – przelatuje 20 km do Grecji, gdzie zostaje do 25.10</a:t>
            </a:r>
          </a:p>
          <a:p>
            <a:endParaRPr lang="pl-PL" dirty="0" smtClean="0"/>
          </a:p>
          <a:p>
            <a:r>
              <a:rPr lang="pl-PL" dirty="0" smtClean="0"/>
              <a:t>26.10 – przelatuje 20 km, powraca do Turcji, gdzie ginie porażony prądem</a:t>
            </a:r>
          </a:p>
          <a:p>
            <a:endParaRPr lang="pl-PL" dirty="0" smtClean="0"/>
          </a:p>
          <a:p>
            <a:r>
              <a:rPr lang="pl-PL" dirty="0" smtClean="0"/>
              <a:t>Łącznie przez </a:t>
            </a:r>
            <a:r>
              <a:rPr lang="pl-PL" b="1" dirty="0" smtClean="0"/>
              <a:t>85 dni </a:t>
            </a:r>
            <a:r>
              <a:rPr lang="pl-PL" dirty="0" smtClean="0"/>
              <a:t>poza ośrodkiem rehabilitacji pokonuje </a:t>
            </a:r>
            <a:r>
              <a:rPr lang="pl-PL" b="1" dirty="0" smtClean="0"/>
              <a:t>1398 km </a:t>
            </a:r>
            <a:r>
              <a:rPr lang="pl-PL" dirty="0" smtClean="0"/>
              <a:t>(w linii prostej), </a:t>
            </a:r>
            <a:r>
              <a:rPr lang="pl-PL" dirty="0" err="1" smtClean="0"/>
              <a:t>max</a:t>
            </a:r>
            <a:r>
              <a:rPr lang="pl-PL" dirty="0" smtClean="0"/>
              <a:t>. prędkość 49 km/h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-20171109-WA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915566"/>
            <a:ext cx="3008933" cy="4011910"/>
          </a:xfrm>
          <a:prstGeom prst="rect">
            <a:avLst/>
          </a:prstGeom>
        </p:spPr>
      </p:pic>
      <p:pic>
        <p:nvPicPr>
          <p:cNvPr id="6" name="Obraz 5" descr="IMG-20171109-WA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987574"/>
            <a:ext cx="2939523" cy="3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 tytuł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685" y="1275607"/>
            <a:ext cx="5561443" cy="342563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796136" y="843558"/>
            <a:ext cx="3347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22.08 – opuszcza ośrodek i rozpoczyna migrację; 105 km, nocuje k. Bielska Podlaskiego</a:t>
            </a:r>
          </a:p>
          <a:p>
            <a:endParaRPr lang="pl-PL" dirty="0" smtClean="0"/>
          </a:p>
          <a:p>
            <a:r>
              <a:rPr lang="pl-PL" dirty="0" smtClean="0"/>
              <a:t>23.08 – przelatuje 30 km, po czym wraca się 10 km i zostaje na miejscu do 26.08</a:t>
            </a:r>
          </a:p>
          <a:p>
            <a:endParaRPr lang="pl-PL" dirty="0" smtClean="0"/>
          </a:p>
          <a:p>
            <a:r>
              <a:rPr lang="pl-PL" dirty="0" smtClean="0"/>
              <a:t>27.08 – przelatuje 150 km, wylatuje z Polski leci wzdłuż Bugu po stronie białoruskiej i ukraińskiej</a:t>
            </a:r>
          </a:p>
          <a:p>
            <a:endParaRPr lang="pl-PL" dirty="0" smtClean="0"/>
          </a:p>
          <a:p>
            <a:r>
              <a:rPr lang="pl-PL" dirty="0" smtClean="0"/>
              <a:t>28.08 – leci 45 km i nocuje znów w Polsce</a:t>
            </a: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 tytuł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685" y="1275607"/>
            <a:ext cx="5561443" cy="342563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796136" y="843559"/>
            <a:ext cx="3347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29.08 – leci 180 km, nocuje k. Tarnopola (Ukraina)</a:t>
            </a:r>
          </a:p>
          <a:p>
            <a:endParaRPr lang="pl-PL" dirty="0" smtClean="0"/>
          </a:p>
          <a:p>
            <a:r>
              <a:rPr lang="pl-PL" dirty="0" smtClean="0"/>
              <a:t>30.08 – 1.09 – w 3 dni robi łącznie 50 km</a:t>
            </a:r>
          </a:p>
          <a:p>
            <a:endParaRPr lang="pl-PL" dirty="0" smtClean="0"/>
          </a:p>
          <a:p>
            <a:r>
              <a:rPr lang="pl-PL" dirty="0" smtClean="0"/>
              <a:t>2.09 – przelatuje do Rumuni, 160 km</a:t>
            </a:r>
          </a:p>
          <a:p>
            <a:endParaRPr lang="pl-PL" dirty="0" smtClean="0"/>
          </a:p>
          <a:p>
            <a:r>
              <a:rPr lang="pl-PL" dirty="0" smtClean="0"/>
              <a:t>3.09 -  migruje135 km</a:t>
            </a:r>
          </a:p>
          <a:p>
            <a:endParaRPr lang="pl-PL" dirty="0" smtClean="0"/>
          </a:p>
          <a:p>
            <a:r>
              <a:rPr lang="pl-PL" dirty="0" smtClean="0"/>
              <a:t>4.09 – przelatuje 175 km; ok. 30 km przed Bukaresztem ginie porażony prądem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-20171109-WA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8380" y="915566"/>
            <a:ext cx="2259468" cy="4011910"/>
          </a:xfrm>
          <a:prstGeom prst="rect">
            <a:avLst/>
          </a:prstGeom>
        </p:spPr>
      </p:pic>
      <p:pic>
        <p:nvPicPr>
          <p:cNvPr id="6" name="Obraz 5" descr="IMG-20171109-WA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635646"/>
            <a:ext cx="4514610" cy="25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-20171109-WA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95486"/>
            <a:ext cx="3312368" cy="468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251520" y="1059582"/>
            <a:ext cx="33843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Obrączki</a:t>
            </a:r>
            <a:endParaRPr lang="pl-PL" sz="2400" b="1" dirty="0" smtClean="0"/>
          </a:p>
          <a:p>
            <a:endParaRPr lang="pl-PL" dirty="0" smtClean="0"/>
          </a:p>
          <a:p>
            <a:r>
              <a:rPr lang="pl-PL" dirty="0" smtClean="0"/>
              <a:t>W ramach </a:t>
            </a:r>
            <a:r>
              <a:rPr lang="pl-PL" dirty="0" smtClean="0"/>
              <a:t>projektu w latach 2017-2019 zaobrączkowano 27 bocianów.</a:t>
            </a:r>
          </a:p>
          <a:p>
            <a:endParaRPr lang="pl-PL" dirty="0" smtClean="0"/>
          </a:p>
          <a:p>
            <a:r>
              <a:rPr lang="pl-PL" dirty="0" smtClean="0"/>
              <a:t>Przed projektem, w latach 2008-2016 zaobrączkowano 64 bociany (razem 91 os.)</a:t>
            </a:r>
          </a:p>
          <a:p>
            <a:endParaRPr lang="pl-PL" dirty="0" smtClean="0"/>
          </a:p>
          <a:p>
            <a:r>
              <a:rPr lang="pl-PL" dirty="0" err="1" smtClean="0"/>
              <a:t>Obrączkarz</a:t>
            </a:r>
            <a:r>
              <a:rPr lang="pl-PL" dirty="0" smtClean="0"/>
              <a:t>: Krzysztof Henel</a:t>
            </a:r>
            <a:endParaRPr lang="pl-PL" dirty="0"/>
          </a:p>
        </p:txBody>
      </p:sp>
      <p:pic>
        <p:nvPicPr>
          <p:cNvPr id="8" name="Obraz 7" descr="C_002804_B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977426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79512" y="1131590"/>
            <a:ext cx="47525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Bociany w ośrodku rehabilitacji</a:t>
            </a:r>
          </a:p>
          <a:p>
            <a:pPr>
              <a:buFont typeface="Arial" pitchFamily="34" charset="0"/>
              <a:buChar char="•"/>
            </a:pPr>
            <a:endParaRPr lang="pl-PL" dirty="0" smtClean="0"/>
          </a:p>
          <a:p>
            <a:pPr>
              <a:buFont typeface="Arial" pitchFamily="34" charset="0"/>
              <a:buChar char="•"/>
            </a:pP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Do Ośrodka Rehabilitacji Zwierząt na Grzędach trafia rocznie około 25-40 bocianów białych</a:t>
            </a:r>
          </a:p>
          <a:p>
            <a:pPr>
              <a:buFont typeface="Arial" pitchFamily="34" charset="0"/>
              <a:buChar char="•"/>
            </a:pPr>
            <a:endParaRPr lang="pl-PL" dirty="0" smtClean="0"/>
          </a:p>
          <a:p>
            <a:pPr>
              <a:buFont typeface="Arial" pitchFamily="34" charset="0"/>
              <a:buChar char="•"/>
            </a:pPr>
            <a:r>
              <a:rPr lang="pl-PL" dirty="0" smtClean="0"/>
              <a:t> 54% bocianów opuszcza ośrodek po zakończeniu rehabilitacji. W latach 2016-2018 do natury powróciło 55 osobników (5 ptaków dorosłych i 50 młodych).</a:t>
            </a:r>
          </a:p>
        </p:txBody>
      </p:sp>
      <p:pic>
        <p:nvPicPr>
          <p:cNvPr id="4" name="Obraz 3" descr="7986M_Cele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419622"/>
            <a:ext cx="411130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915566"/>
            <a:ext cx="5141599" cy="403593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868144" y="2283718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7.09.2012 – znaleziony martwy k. Bielska Podlaskiego (kolizja z pojazdem)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932495"/>
            <a:ext cx="5141599" cy="400207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868144" y="2283718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16.09.2013 – widziany żywy na Węgrzech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11560" y="2859782"/>
            <a:ext cx="50405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Dziękuję uprzejmie za uwagę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Obraz 3" descr="C_000047_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1131590"/>
            <a:ext cx="2526373" cy="3795886"/>
          </a:xfrm>
          <a:prstGeom prst="rect">
            <a:avLst/>
          </a:prstGeom>
        </p:spPr>
      </p:pic>
      <p:pic>
        <p:nvPicPr>
          <p:cNvPr id="5" name="Obraz 4" descr="logotypy_now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435846"/>
            <a:ext cx="5495682" cy="67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251520" y="1059582"/>
            <a:ext cx="47525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Monitoring efektów rehabilitacji w ramach projektu LIFE</a:t>
            </a:r>
          </a:p>
          <a:p>
            <a:endParaRPr lang="pl-PL" dirty="0" smtClean="0"/>
          </a:p>
          <a:p>
            <a:r>
              <a:rPr lang="pl-PL" dirty="0" smtClean="0"/>
              <a:t>W ramach projektu LIFE15 NAT/PL/000728 „Ochrona bociana białego w dolinach rzecznych wschodniej Polski” zakupiliśmy 6 nadajników </a:t>
            </a:r>
            <a:r>
              <a:rPr lang="pl-PL" dirty="0" err="1" smtClean="0"/>
              <a:t>GPS-GSM</a:t>
            </a:r>
            <a:r>
              <a:rPr lang="pl-PL" dirty="0" smtClean="0"/>
              <a:t>, które dotychczas otrzymało 11 osobników. Zaobrączkowano też XX bocianów.</a:t>
            </a:r>
            <a:endParaRPr lang="pl-PL" dirty="0"/>
          </a:p>
        </p:txBody>
      </p:sp>
      <p:pic>
        <p:nvPicPr>
          <p:cNvPr id="8" name="Obraz 7" descr="C_002804_B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203598"/>
            <a:ext cx="4000258" cy="2668141"/>
          </a:xfrm>
          <a:prstGeom prst="rect">
            <a:avLst/>
          </a:prstGeom>
        </p:spPr>
      </p:pic>
      <p:pic>
        <p:nvPicPr>
          <p:cNvPr id="4" name="Obraz 3" descr="logotypy_now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4011910"/>
            <a:ext cx="5553456" cy="6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C_002804_B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40198" cy="4587974"/>
          </a:xfrm>
          <a:prstGeom prst="rect">
            <a:avLst/>
          </a:prstGeom>
        </p:spPr>
      </p:pic>
      <p:pic>
        <p:nvPicPr>
          <p:cNvPr id="9" name="Obraz 8" descr="logotypy_now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4443958"/>
            <a:ext cx="4503546" cy="555526"/>
          </a:xfrm>
          <a:prstGeom prst="rect">
            <a:avLst/>
          </a:prstGeom>
        </p:spPr>
      </p:pic>
      <p:pic>
        <p:nvPicPr>
          <p:cNvPr id="10" name="Obraz 9" descr="C:\Users\User\Desktop\progres1\raport obrączki\DSCN1755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461667" y="0"/>
            <a:ext cx="5682333" cy="435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 tytuł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987574"/>
            <a:ext cx="6315962" cy="3959144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827584" y="163564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Wyniki</a:t>
            </a:r>
          </a:p>
        </p:txBody>
      </p:sp>
      <p:pic>
        <p:nvPicPr>
          <p:cNvPr id="12" name="Obraz 11" descr="logotypy_now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15966"/>
            <a:ext cx="3744416" cy="46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 tytuł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15566"/>
            <a:ext cx="8568952" cy="40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 tytuł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5566"/>
            <a:ext cx="5680609" cy="401870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868144" y="1059582"/>
            <a:ext cx="31683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Najciekawsze wyniki</a:t>
            </a:r>
          </a:p>
          <a:p>
            <a:endParaRPr lang="pl-PL" dirty="0" smtClean="0"/>
          </a:p>
          <a:p>
            <a:r>
              <a:rPr lang="pl-PL" dirty="0" smtClean="0"/>
              <a:t>05.08.2017 – opuszczenie ośrodka rehabilitacji</a:t>
            </a:r>
          </a:p>
          <a:p>
            <a:endParaRPr lang="pl-PL" dirty="0" smtClean="0"/>
          </a:p>
          <a:p>
            <a:r>
              <a:rPr lang="pl-PL" dirty="0" smtClean="0"/>
              <a:t>06.08-11.09 – bocian przemieszcza się na niewielki odległości od kilku do ok. 30 km dziennie, robiąc postoje trwające od kilku do 22 dni. Dołączył do grupy innych bocianów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 tytuł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322" y="915566"/>
            <a:ext cx="4241965" cy="401870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868144" y="1059582"/>
            <a:ext cx="3168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12.09.2017 – rozpoczyna wędrówkę na południe, przelatuje 100 km, nocuje k. Lublina</a:t>
            </a:r>
          </a:p>
          <a:p>
            <a:endParaRPr lang="pl-PL" dirty="0" smtClean="0"/>
          </a:p>
          <a:p>
            <a:r>
              <a:rPr lang="pl-PL" dirty="0" smtClean="0"/>
              <a:t>13.09 – przelatuje 245 km, opuszcza Polskę, nocuje k. Lwowa</a:t>
            </a:r>
          </a:p>
          <a:p>
            <a:endParaRPr lang="pl-PL" dirty="0" smtClean="0"/>
          </a:p>
          <a:p>
            <a:r>
              <a:rPr lang="pl-PL" dirty="0" smtClean="0"/>
              <a:t>14.09 – 1 dzień odpoczynku</a:t>
            </a:r>
          </a:p>
          <a:p>
            <a:endParaRPr lang="pl-PL" dirty="0" smtClean="0"/>
          </a:p>
          <a:p>
            <a:r>
              <a:rPr lang="pl-PL" dirty="0" smtClean="0"/>
              <a:t>15.09 – kontynuuje migracje, pokonuje 390 km, dociera do NE Rumunii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Bez tytuł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322" y="965671"/>
            <a:ext cx="4241965" cy="391849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868144" y="1059582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16-17.09 – 2 dni odpoczynku</a:t>
            </a:r>
          </a:p>
          <a:p>
            <a:endParaRPr lang="pl-PL" dirty="0" smtClean="0"/>
          </a:p>
          <a:p>
            <a:r>
              <a:rPr lang="pl-PL" dirty="0" smtClean="0"/>
              <a:t>18.09 – przelatuje 330 km do NE Bułgarii</a:t>
            </a:r>
          </a:p>
          <a:p>
            <a:endParaRPr lang="pl-PL" dirty="0" smtClean="0"/>
          </a:p>
          <a:p>
            <a:r>
              <a:rPr lang="pl-PL" dirty="0" smtClean="0"/>
              <a:t>19.09 – przelatuje 160 km na pogranicze Bułgarii i Turcji</a:t>
            </a:r>
          </a:p>
          <a:p>
            <a:endParaRPr lang="pl-PL" dirty="0" smtClean="0"/>
          </a:p>
          <a:p>
            <a:r>
              <a:rPr lang="pl-PL" dirty="0" smtClean="0"/>
              <a:t>20.09 – pokonuje zaledwie 20 km a 21.09 – 10 km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103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ebrzanski">
  <a:themeElements>
    <a:clrScheme name="PN">
      <a:dk1>
        <a:srgbClr val="443425"/>
      </a:dk1>
      <a:lt1>
        <a:srgbClr val="443425"/>
      </a:lt1>
      <a:dk2>
        <a:srgbClr val="443425"/>
      </a:dk2>
      <a:lt2>
        <a:srgbClr val="FFFFFF"/>
      </a:lt2>
      <a:accent1>
        <a:srgbClr val="D8D8D8"/>
      </a:accent1>
      <a:accent2>
        <a:srgbClr val="94AC3B"/>
      </a:accent2>
      <a:accent3>
        <a:srgbClr val="8ABFE3"/>
      </a:accent3>
      <a:accent4>
        <a:srgbClr val="F5AC6E"/>
      </a:accent4>
      <a:accent5>
        <a:srgbClr val="0088B9"/>
      </a:accent5>
      <a:accent6>
        <a:srgbClr val="D0935F"/>
      </a:accent6>
      <a:hlink>
        <a:srgbClr val="0088B9"/>
      </a:hlink>
      <a:folHlink>
        <a:srgbClr val="0088B9"/>
      </a:folHlink>
    </a:clrScheme>
    <a:fontScheme name="PN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emny">
  <a:themeElements>
    <a:clrScheme name="PN">
      <a:dk1>
        <a:srgbClr val="585858"/>
      </a:dk1>
      <a:lt1>
        <a:srgbClr val="585858"/>
      </a:lt1>
      <a:dk2>
        <a:srgbClr val="443425"/>
      </a:dk2>
      <a:lt2>
        <a:srgbClr val="FFFFFF"/>
      </a:lt2>
      <a:accent1>
        <a:srgbClr val="D8D8D8"/>
      </a:accent1>
      <a:accent2>
        <a:srgbClr val="94AC3B"/>
      </a:accent2>
      <a:accent3>
        <a:srgbClr val="8ABFE3"/>
      </a:accent3>
      <a:accent4>
        <a:srgbClr val="F5AC6E"/>
      </a:accent4>
      <a:accent5>
        <a:srgbClr val="0088B9"/>
      </a:accent5>
      <a:accent6>
        <a:srgbClr val="D0935F"/>
      </a:accent6>
      <a:hlink>
        <a:srgbClr val="0088B9"/>
      </a:hlink>
      <a:folHlink>
        <a:srgbClr val="0088B9"/>
      </a:folHlink>
    </a:clrScheme>
    <a:fontScheme name="PN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Biebrzanski</Template>
  <TotalTime>261</TotalTime>
  <Words>637</Words>
  <Application>Microsoft Office PowerPoint</Application>
  <PresentationFormat>Pokaz na ekranie (16:9)</PresentationFormat>
  <Paragraphs>98</Paragraphs>
  <Slides>22</Slides>
  <Notes>20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22</vt:i4>
      </vt:variant>
    </vt:vector>
  </HeadingPairs>
  <TitlesOfParts>
    <vt:vector size="24" baseType="lpstr">
      <vt:lpstr>Biebrzanski</vt:lpstr>
      <vt:lpstr>Ciemny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Łukasz Krajewski</dc:creator>
  <cp:lastModifiedBy>Łukasz Krajewski</cp:lastModifiedBy>
  <cp:revision>27</cp:revision>
  <dcterms:created xsi:type="dcterms:W3CDTF">2016-11-17T06:54:37Z</dcterms:created>
  <dcterms:modified xsi:type="dcterms:W3CDTF">2019-11-13T14:15:26Z</dcterms:modified>
</cp:coreProperties>
</file>